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0000"/>
    <a:srgbClr val="990000"/>
    <a:srgbClr val="6F508D"/>
    <a:srgbClr val="B2B2B2"/>
    <a:srgbClr val="FF9900"/>
    <a:srgbClr val="AA9C8F"/>
    <a:srgbClr val="95602B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8432" autoAdjust="0"/>
  </p:normalViewPr>
  <p:slideViewPr>
    <p:cSldViewPr>
      <p:cViewPr varScale="1">
        <p:scale>
          <a:sx n="78" d="100"/>
          <a:sy n="78" d="100"/>
        </p:scale>
        <p:origin x="73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708789" y="6000315"/>
            <a:ext cx="3483212" cy="85768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5151" y="814202"/>
            <a:ext cx="11321699" cy="1371581"/>
          </a:xfrm>
        </p:spPr>
        <p:txBody>
          <a:bodyPr/>
          <a:lstStyle>
            <a:lvl1pPr>
              <a:lnSpc>
                <a:spcPts val="2911"/>
              </a:lnSpc>
              <a:defRPr sz="29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151" y="6103584"/>
            <a:ext cx="7489739" cy="205737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000">
                <a:solidFill>
                  <a:schemeClr val="tx1"/>
                </a:solidFill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435151" y="2247355"/>
            <a:ext cx="11321699" cy="274286"/>
          </a:xfrm>
        </p:spPr>
        <p:txBody>
          <a:bodyPr lIns="0" tIns="0" rIns="0" bIns="0" anchor="t" anchorCtr="0"/>
          <a:lstStyle>
            <a:lvl1pPr>
              <a:defRPr sz="1000" b="1">
                <a:solidFill>
                  <a:schemeClr val="accent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92931" y="6377901"/>
            <a:ext cx="3860800" cy="205737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E6AACB0-F5EC-4707-A90B-3CD78749B92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1" name="Rectangle 10"/>
          <p:cNvSpPr/>
          <p:nvPr userDrawn="1"/>
        </p:nvSpPr>
        <p:spPr>
          <a:xfrm>
            <a:off x="435402" y="5979430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7" name="Espace réservé pour une image  16"/>
          <p:cNvSpPr>
            <a:spLocks noGrp="1"/>
          </p:cNvSpPr>
          <p:nvPr>
            <p:ph type="pic" sz="quarter" idx="13" hasCustomPrompt="1"/>
          </p:nvPr>
        </p:nvSpPr>
        <p:spPr>
          <a:xfrm>
            <a:off x="435402" y="2571430"/>
            <a:ext cx="11320441" cy="3257143"/>
          </a:xfrm>
          <a:solidFill>
            <a:schemeClr val="accent6"/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 smtClean="0"/>
              <a:t>EMPLACEMENT VISUEL</a:t>
            </a:r>
            <a:endParaRPr lang="fr-FR" dirty="0"/>
          </a:p>
        </p:txBody>
      </p:sp>
    </p:spTree>
  </p:cSld>
  <p:clrMapOvr>
    <a:masterClrMapping/>
  </p:clrMapOvr>
  <p:transition spd="slow" advTm="4884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708789" y="6000315"/>
            <a:ext cx="3483212" cy="85768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435151" y="814202"/>
            <a:ext cx="11321699" cy="1371581"/>
          </a:xfrm>
        </p:spPr>
        <p:txBody>
          <a:bodyPr/>
          <a:lstStyle>
            <a:lvl1pPr>
              <a:lnSpc>
                <a:spcPts val="2911"/>
              </a:lnSpc>
              <a:defRPr sz="29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151" y="6103584"/>
            <a:ext cx="7489739" cy="205737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000">
                <a:solidFill>
                  <a:schemeClr val="tx1"/>
                </a:solidFill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435151" y="2247355"/>
            <a:ext cx="11321699" cy="274286"/>
          </a:xfrm>
        </p:spPr>
        <p:txBody>
          <a:bodyPr lIns="0" tIns="0" rIns="0" bIns="0" anchor="t" anchorCtr="0"/>
          <a:lstStyle>
            <a:lvl1pPr>
              <a:defRPr sz="1000" b="1">
                <a:solidFill>
                  <a:schemeClr val="accent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92931" y="6377901"/>
            <a:ext cx="3860800" cy="205737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E6AACB0-F5EC-4707-A90B-3CD78749B92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35402" y="5979430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5" name="Rectangle 14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</p:spTree>
  </p:cSld>
  <p:clrMapOvr>
    <a:masterClrMapping/>
  </p:clrMapOvr>
  <p:transition spd="slow" advTm="4884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708789" y="6000315"/>
            <a:ext cx="3483212" cy="85768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435151" y="814202"/>
            <a:ext cx="3592063" cy="1371581"/>
          </a:xfrm>
        </p:spPr>
        <p:txBody>
          <a:bodyPr/>
          <a:lstStyle>
            <a:lvl1pPr>
              <a:lnSpc>
                <a:spcPts val="2911"/>
              </a:lnSpc>
              <a:defRPr sz="29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151" y="6103584"/>
            <a:ext cx="7489739" cy="205737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000">
                <a:solidFill>
                  <a:schemeClr val="tx1"/>
                </a:solidFill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435151" y="2247355"/>
            <a:ext cx="3592063" cy="274286"/>
          </a:xfrm>
        </p:spPr>
        <p:txBody>
          <a:bodyPr lIns="0" tIns="0" rIns="0" bIns="0" anchor="t" anchorCtr="0"/>
          <a:lstStyle>
            <a:lvl1pPr>
              <a:defRPr sz="1000" b="1">
                <a:solidFill>
                  <a:schemeClr val="accent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92931" y="6377901"/>
            <a:ext cx="3860800" cy="205737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E6AACB0-F5EC-4707-A90B-3CD78749B92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35402" y="5979430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13" hasCustomPrompt="1"/>
          </p:nvPr>
        </p:nvSpPr>
        <p:spPr>
          <a:xfrm>
            <a:off x="4789418" y="857144"/>
            <a:ext cx="6966425" cy="4971429"/>
          </a:xfrm>
          <a:solidFill>
            <a:schemeClr val="accent6"/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 smtClean="0"/>
              <a:t>EMPLACEMENT VISUEL</a:t>
            </a:r>
            <a:endParaRPr lang="fr-FR" dirty="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6" name="Rectangle 15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</p:spTree>
  </p:cSld>
  <p:clrMapOvr>
    <a:masterClrMapping/>
  </p:clrMapOvr>
  <p:transition spd="slow" advTm="4884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435151" y="814202"/>
            <a:ext cx="11321699" cy="831744"/>
          </a:xfrm>
        </p:spPr>
        <p:txBody>
          <a:bodyPr/>
          <a:lstStyle>
            <a:lvl1pPr>
              <a:lnSpc>
                <a:spcPts val="2911"/>
              </a:lnSpc>
              <a:defRPr sz="29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gray">
          <a:xfrm>
            <a:off x="1523905" y="1835426"/>
            <a:ext cx="10232944" cy="4336735"/>
          </a:xfrm>
        </p:spPr>
        <p:txBody>
          <a:bodyPr/>
          <a:lstStyle>
            <a:lvl1pPr marL="429348" indent="-429348" algn="l">
              <a:lnSpc>
                <a:spcPts val="1983"/>
              </a:lnSpc>
              <a:spcAft>
                <a:spcPts val="1348"/>
              </a:spcAft>
              <a:buSzPct val="150000"/>
              <a:buFont typeface="+mj-lt"/>
              <a:buAutoNum type="arabicPeriod"/>
              <a:defRPr sz="1500">
                <a:solidFill>
                  <a:schemeClr val="tx1"/>
                </a:solidFill>
                <a:latin typeface="+mj-lt"/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11" name="Rectangle 10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</p:spTree>
  </p:cSld>
  <p:clrMapOvr>
    <a:masterClrMapping/>
  </p:clrMapOvr>
  <p:transition spd="slow" advTm="4884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05841" y="3222178"/>
            <a:ext cx="7751009" cy="2949987"/>
          </a:xfrm>
        </p:spPr>
        <p:txBody>
          <a:bodyPr/>
          <a:lstStyle>
            <a:lvl1pPr>
              <a:lnSpc>
                <a:spcPts val="2617"/>
              </a:lnSpc>
              <a:defRPr sz="26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402" y="548681"/>
            <a:ext cx="11320441" cy="258061"/>
          </a:xfrm>
        </p:spPr>
        <p:txBody>
          <a:bodyPr/>
          <a:lstStyle>
            <a:lvl1pPr marL="429348" indent="-429348" algn="l">
              <a:lnSpc>
                <a:spcPct val="100000"/>
              </a:lnSpc>
              <a:spcAft>
                <a:spcPts val="0"/>
              </a:spcAft>
              <a:buSzPct val="150000"/>
              <a:buFont typeface="+mj-lt"/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11" name="Espace réservé pour une image  14"/>
          <p:cNvSpPr>
            <a:spLocks noGrp="1"/>
          </p:cNvSpPr>
          <p:nvPr>
            <p:ph type="pic" sz="quarter" idx="13" hasCustomPrompt="1"/>
          </p:nvPr>
        </p:nvSpPr>
        <p:spPr>
          <a:xfrm>
            <a:off x="435402" y="857143"/>
            <a:ext cx="11320441" cy="2228572"/>
          </a:xfrm>
          <a:solidFill>
            <a:schemeClr val="accent6"/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 smtClean="0"/>
              <a:t>EMPLACEMENT VISUEL</a:t>
            </a:r>
            <a:endParaRPr lang="fr-FR" dirty="0"/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17" hasCustomPrompt="1"/>
          </p:nvPr>
        </p:nvSpPr>
        <p:spPr>
          <a:xfrm>
            <a:off x="435151" y="3223263"/>
            <a:ext cx="3135240" cy="1303002"/>
          </a:xfrm>
        </p:spPr>
        <p:txBody>
          <a:bodyPr anchor="ctr"/>
          <a:lstStyle>
            <a:lvl1pPr>
              <a:defRPr sz="7900">
                <a:solidFill>
                  <a:srgbClr val="FF9900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fr-FR" dirty="0" smtClean="0"/>
              <a:t>01</a:t>
            </a:r>
            <a:endParaRPr lang="fr-FR" dirty="0"/>
          </a:p>
        </p:txBody>
      </p:sp>
    </p:spTree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95623" y="2606053"/>
            <a:ext cx="5660220" cy="3566111"/>
          </a:xfrm>
        </p:spPr>
        <p:txBody>
          <a:bodyPr/>
          <a:lstStyle>
            <a:lvl1pPr>
              <a:lnSpc>
                <a:spcPts val="2617"/>
              </a:lnSpc>
              <a:defRPr sz="26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402" y="548681"/>
            <a:ext cx="11320441" cy="258061"/>
          </a:xfrm>
        </p:spPr>
        <p:txBody>
          <a:bodyPr/>
          <a:lstStyle>
            <a:lvl1pPr marL="429348" indent="-429348" algn="l">
              <a:lnSpc>
                <a:spcPct val="100000"/>
              </a:lnSpc>
              <a:spcAft>
                <a:spcPts val="0"/>
              </a:spcAft>
              <a:buSzPct val="150000"/>
              <a:buFont typeface="+mj-lt"/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11" name="Espace réservé pour une image  14"/>
          <p:cNvSpPr>
            <a:spLocks noGrp="1"/>
          </p:cNvSpPr>
          <p:nvPr>
            <p:ph type="pic" sz="quarter" idx="13" hasCustomPrompt="1"/>
          </p:nvPr>
        </p:nvSpPr>
        <p:spPr>
          <a:xfrm>
            <a:off x="435403" y="822857"/>
            <a:ext cx="5224819" cy="5314286"/>
          </a:xfrm>
          <a:solidFill>
            <a:schemeClr val="accent6"/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 smtClean="0"/>
              <a:t>EMPLACEMENT VISUEL</a:t>
            </a:r>
            <a:endParaRPr lang="fr-FR" dirty="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5" name="Rectangle 14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9" name="Espace réservé du contenu 20"/>
          <p:cNvSpPr>
            <a:spLocks noGrp="1"/>
          </p:cNvSpPr>
          <p:nvPr>
            <p:ph sz="quarter" idx="17" hasCustomPrompt="1"/>
          </p:nvPr>
        </p:nvSpPr>
        <p:spPr>
          <a:xfrm>
            <a:off x="6121651" y="822996"/>
            <a:ext cx="5635199" cy="1303002"/>
          </a:xfrm>
        </p:spPr>
        <p:txBody>
          <a:bodyPr anchor="ctr"/>
          <a:lstStyle>
            <a:lvl1pPr>
              <a:defRPr sz="7900">
                <a:solidFill>
                  <a:srgbClr val="FF9900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fr-FR" dirty="0" smtClean="0"/>
              <a:t>01</a:t>
            </a:r>
            <a:endParaRPr lang="fr-FR" dirty="0"/>
          </a:p>
        </p:txBody>
      </p:sp>
    </p:spTree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37027" y="1009350"/>
            <a:ext cx="7118816" cy="51628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u contenu 13"/>
          <p:cNvSpPr>
            <a:spLocks noGrp="1"/>
          </p:cNvSpPr>
          <p:nvPr>
            <p:ph sz="quarter" idx="13" hasCustomPrompt="1"/>
          </p:nvPr>
        </p:nvSpPr>
        <p:spPr>
          <a:xfrm>
            <a:off x="435151" y="822997"/>
            <a:ext cx="3918615" cy="5314286"/>
          </a:xfrm>
          <a:solidFill>
            <a:schemeClr val="accent6"/>
          </a:solidFill>
        </p:spPr>
        <p:txBody>
          <a:bodyPr anchor="ctr"/>
          <a:lstStyle>
            <a:lvl1pPr marL="0" indent="0" algn="ctr">
              <a:buFont typeface="Arial" pitchFamily="34" charset="0"/>
              <a:buNone/>
              <a:defRPr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 EMPLACEMENT</a:t>
            </a:r>
            <a:br>
              <a:rPr lang="fr-FR" dirty="0" smtClean="0"/>
            </a:br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</p:spTree>
  </p:cSld>
  <p:clrMapOvr>
    <a:masterClrMapping/>
  </p:clrMapOvr>
  <p:transition spd="slow" advTm="4884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06207" y="1009350"/>
            <a:ext cx="10450644" cy="51628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</p:spTree>
  </p:cSld>
  <p:clrMapOvr>
    <a:masterClrMapping/>
  </p:clrMapOvr>
  <p:transition spd="slow" advTm="4884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708789" y="6000315"/>
            <a:ext cx="3483212" cy="857687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151" y="6103584"/>
            <a:ext cx="7489739" cy="205737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000">
                <a:solidFill>
                  <a:schemeClr val="tx1"/>
                </a:solidFill>
              </a:defRPr>
            </a:lvl1pPr>
            <a:lvl2pPr marL="39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92931" y="6377901"/>
            <a:ext cx="3860800" cy="205737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E6AACB0-F5EC-4707-A90B-3CD78749B92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1" y="1"/>
            <a:ext cx="12191244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1" y="147239"/>
            <a:ext cx="12191244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1" y="294477"/>
            <a:ext cx="12191244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1" name="Rectangle 10"/>
          <p:cNvSpPr/>
          <p:nvPr userDrawn="1"/>
        </p:nvSpPr>
        <p:spPr>
          <a:xfrm>
            <a:off x="435402" y="5979430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435402" y="902701"/>
            <a:ext cx="11320441" cy="400350"/>
          </a:xfrm>
        </p:spPr>
        <p:txBody>
          <a:bodyPr/>
          <a:lstStyle>
            <a:lvl1pPr>
              <a:lnSpc>
                <a:spcPts val="1111"/>
              </a:lnSpc>
              <a:defRPr sz="900" cap="none" baseline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3"/>
          </p:nvPr>
        </p:nvSpPr>
        <p:spPr>
          <a:xfrm>
            <a:off x="435402" y="1407914"/>
            <a:ext cx="11320441" cy="4421352"/>
          </a:xfrm>
        </p:spPr>
        <p:txBody>
          <a:bodyPr/>
          <a:lstStyle>
            <a:lvl1pPr marL="0" indent="0">
              <a:lnSpc>
                <a:spcPts val="1111"/>
              </a:lnSpc>
              <a:spcAft>
                <a:spcPts val="635"/>
              </a:spcAft>
              <a:buFont typeface="Arial" pitchFamily="34" charset="0"/>
              <a:buNone/>
              <a:defRPr sz="1100" b="1" cap="all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ts val="1190"/>
              </a:lnSpc>
              <a:spcBef>
                <a:spcPts val="397"/>
              </a:spcBef>
              <a:spcAft>
                <a:spcPts val="397"/>
              </a:spcAft>
              <a:buNone/>
              <a:defRPr sz="900" b="1">
                <a:solidFill>
                  <a:schemeClr val="tx1"/>
                </a:solidFill>
                <a:latin typeface="+mj-lt"/>
              </a:defRPr>
            </a:lvl2pPr>
            <a:lvl3pPr marL="0" indent="0">
              <a:lnSpc>
                <a:spcPts val="1111"/>
              </a:lnSpc>
              <a:buNone/>
              <a:defRPr sz="900">
                <a:solidFill>
                  <a:schemeClr val="tx1"/>
                </a:solidFill>
                <a:latin typeface="+mj-lt"/>
              </a:defRPr>
            </a:lvl3pPr>
            <a:lvl4pPr marL="0" indent="0">
              <a:lnSpc>
                <a:spcPts val="1111"/>
              </a:lnSpc>
              <a:buNone/>
              <a:defRPr sz="900">
                <a:solidFill>
                  <a:schemeClr val="tx1"/>
                </a:solidFill>
                <a:latin typeface="+mj-lt"/>
              </a:defRPr>
            </a:lvl4pPr>
            <a:lvl5pPr marL="0" indent="0">
              <a:lnSpc>
                <a:spcPts val="1111"/>
              </a:lnSpc>
              <a:buFont typeface="Arial" pitchFamily="34" charset="0"/>
              <a:buNone/>
              <a:defRPr sz="9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0342032"/>
      </p:ext>
    </p:extLst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014992" y="6344584"/>
            <a:ext cx="2177008" cy="513416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870804" y="212465"/>
            <a:ext cx="10885039" cy="514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306207" y="1009350"/>
            <a:ext cx="10450644" cy="51628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9" name="Rectangle 8"/>
          <p:cNvSpPr/>
          <p:nvPr/>
        </p:nvSpPr>
        <p:spPr bwMode="gray">
          <a:xfrm>
            <a:off x="1" y="1"/>
            <a:ext cx="653103" cy="147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0" name="Rectangle 9"/>
          <p:cNvSpPr/>
          <p:nvPr/>
        </p:nvSpPr>
        <p:spPr bwMode="gray">
          <a:xfrm>
            <a:off x="1" y="147239"/>
            <a:ext cx="653103" cy="1474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sp>
        <p:nvSpPr>
          <p:cNvPr id="11" name="Rectangle 10"/>
          <p:cNvSpPr/>
          <p:nvPr/>
        </p:nvSpPr>
        <p:spPr bwMode="gray">
          <a:xfrm>
            <a:off x="1" y="294477"/>
            <a:ext cx="653103" cy="1474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50" r:id="rId8"/>
    <p:sldLayoutId id="2147483667" r:id="rId9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" t="10275" r="1302" b="70485"/>
          <a:stretch/>
        </p:blipFill>
        <p:spPr>
          <a:xfrm flipH="1">
            <a:off x="-10481" y="-14351"/>
            <a:ext cx="12202481" cy="2101576"/>
          </a:xfrm>
          <a:prstGeom prst="rect">
            <a:avLst/>
          </a:prstGeom>
        </p:spPr>
      </p:pic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smtClean="0">
                <a:solidFill>
                  <a:prstClr val="white"/>
                </a:solidFill>
              </a:rPr>
              <a:t>Date</a:t>
            </a:r>
            <a:endParaRPr lang="fr-FR" dirty="0">
              <a:solidFill>
                <a:prstClr val="white"/>
              </a:solidFill>
            </a:endParaRP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93581" y="6653261"/>
            <a:ext cx="202649" cy="15119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000059" y="2442502"/>
            <a:ext cx="6372200" cy="2954655"/>
          </a:xfrm>
          <a:prstGeom prst="rect">
            <a:avLst/>
          </a:prstGeom>
          <a:noFill/>
        </p:spPr>
        <p:txBody>
          <a:bodyPr wrap="square" lIns="0" tIns="0" rIns="3600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800" dirty="0"/>
              <a:t>Pas toujours facile de se repérer dans le paysage règlementaire bancaire …</a:t>
            </a:r>
          </a:p>
          <a:p>
            <a:pPr algn="ctr">
              <a:lnSpc>
                <a:spcPct val="150000"/>
              </a:lnSpc>
            </a:pPr>
            <a:endParaRPr lang="fr-FR" sz="1800" dirty="0"/>
          </a:p>
          <a:p>
            <a:pPr algn="ctr">
              <a:lnSpc>
                <a:spcPct val="150000"/>
              </a:lnSpc>
            </a:pPr>
            <a:endParaRPr lang="fr-FR" sz="1800" dirty="0"/>
          </a:p>
          <a:p>
            <a:pPr algn="ctr">
              <a:lnSpc>
                <a:spcPct val="150000"/>
              </a:lnSpc>
            </a:pPr>
            <a:endParaRPr lang="fr-FR" sz="1800" dirty="0"/>
          </a:p>
          <a:p>
            <a:pPr algn="ctr">
              <a:lnSpc>
                <a:spcPct val="150000"/>
              </a:lnSpc>
            </a:pPr>
            <a:r>
              <a:rPr lang="fr-FR" sz="1800" dirty="0" smtClean="0"/>
              <a:t>Les </a:t>
            </a:r>
            <a:r>
              <a:rPr lang="fr-FR" sz="1800" dirty="0"/>
              <a:t>équipes </a:t>
            </a:r>
            <a:r>
              <a:rPr lang="fr-FR" sz="1800" b="1" dirty="0"/>
              <a:t>Conseil | Banque </a:t>
            </a:r>
            <a:r>
              <a:rPr lang="fr-FR" sz="1800" dirty="0" smtClean="0"/>
              <a:t>vous présentent la 2</a:t>
            </a:r>
            <a:r>
              <a:rPr lang="fr-FR" sz="1800" baseline="30000" dirty="0" smtClean="0"/>
              <a:t>ème</a:t>
            </a:r>
            <a:r>
              <a:rPr lang="fr-FR" sz="1800" dirty="0" smtClean="0"/>
              <a:t> édition du </a:t>
            </a:r>
            <a:r>
              <a:rPr lang="fr-FR" sz="2000" b="1" dirty="0">
                <a:solidFill>
                  <a:srgbClr val="B70000"/>
                </a:solidFill>
              </a:rPr>
              <a:t>RADAR </a:t>
            </a:r>
            <a:r>
              <a:rPr lang="fr-FR" sz="2000" b="1" dirty="0" smtClean="0">
                <a:solidFill>
                  <a:srgbClr val="B70000"/>
                </a:solidFill>
              </a:rPr>
              <a:t>RÈGLEMENTAIRE</a:t>
            </a:r>
            <a:r>
              <a:rPr lang="fr-FR" sz="1800" dirty="0" smtClean="0"/>
              <a:t> pour </a:t>
            </a:r>
            <a:r>
              <a:rPr lang="fr-FR" sz="1800" dirty="0"/>
              <a:t>vous et </a:t>
            </a:r>
            <a:r>
              <a:rPr lang="fr-FR" sz="1800" dirty="0" smtClean="0"/>
              <a:t>nos clients</a:t>
            </a:r>
            <a:r>
              <a:rPr lang="fr-FR" sz="1800" dirty="0"/>
              <a:t>.</a:t>
            </a:r>
            <a:endParaRPr lang="fr-FR" sz="2000" b="1" dirty="0">
              <a:solidFill>
                <a:srgbClr val="B70000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689" y="5661248"/>
            <a:ext cx="447425" cy="44742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726782" y="5731072"/>
            <a:ext cx="51847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7" lvl="1">
              <a:spcBef>
                <a:spcPts val="344"/>
              </a:spcBef>
            </a:pPr>
            <a:r>
              <a:rPr lang="fr-FR" sz="1400" b="1" dirty="0">
                <a:cs typeface="Arial" panose="020B0604020202020204" pitchFamily="34" charset="0"/>
              </a:rPr>
              <a:t>Pour en savoir plus : </a:t>
            </a:r>
            <a:r>
              <a:rPr lang="fr-FR" sz="1400" dirty="0" smtClean="0">
                <a:cs typeface="Arial" panose="020B0604020202020204" pitchFamily="34" charset="0"/>
              </a:rPr>
              <a:t>Adnan Haddad | </a:t>
            </a:r>
            <a:r>
              <a:rPr lang="fr-FR" sz="1400" dirty="0">
                <a:cs typeface="Arial" panose="020B0604020202020204" pitchFamily="34" charset="0"/>
              </a:rPr>
              <a:t>Audrey </a:t>
            </a:r>
            <a:r>
              <a:rPr lang="fr-FR" sz="1400" dirty="0" err="1">
                <a:cs typeface="Arial" panose="020B0604020202020204" pitchFamily="34" charset="0"/>
              </a:rPr>
              <a:t>Cauchet</a:t>
            </a:r>
            <a:endParaRPr lang="fr-FR" sz="1400" dirty="0">
              <a:cs typeface="Arial" panose="020B060402020202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479376" y="177770"/>
            <a:ext cx="2952796" cy="1739062"/>
            <a:chOff x="395536" y="177770"/>
            <a:chExt cx="2952796" cy="1739062"/>
          </a:xfrm>
        </p:grpSpPr>
        <p:sp>
          <p:nvSpPr>
            <p:cNvPr id="8" name="Rectangle 7"/>
            <p:cNvSpPr/>
            <p:nvPr/>
          </p:nvSpPr>
          <p:spPr>
            <a:xfrm>
              <a:off x="420306" y="177770"/>
              <a:ext cx="2928026" cy="17390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612028" y="764704"/>
              <a:ext cx="25922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438203" y="786770"/>
              <a:ext cx="291012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3600" b="1" dirty="0">
                  <a:solidFill>
                    <a:srgbClr val="990000"/>
                  </a:solidFill>
                  <a:latin typeface="Agency FB" panose="020B0503020202020204" pitchFamily="34" charset="0"/>
                </a:rPr>
                <a:t>Règlementaire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395536" y="1428725"/>
              <a:ext cx="291012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2400" b="1" dirty="0">
                  <a:solidFill>
                    <a:srgbClr val="6F508D"/>
                  </a:solidFill>
                  <a:latin typeface="Agency FB" panose="020B0503020202020204" pitchFamily="34" charset="0"/>
                </a:rPr>
                <a:t>Services financiers</a:t>
              </a:r>
            </a:p>
          </p:txBody>
        </p:sp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688" y="398811"/>
              <a:ext cx="1306473" cy="197565"/>
            </a:xfrm>
            <a:prstGeom prst="rect">
              <a:avLst/>
            </a:prstGeom>
          </p:spPr>
        </p:pic>
      </p:grpSp>
      <p:pic>
        <p:nvPicPr>
          <p:cNvPr id="6" name="Picture 2" descr="Afficher l'image d'origin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187" y="3322188"/>
            <a:ext cx="1303944" cy="1195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9070" y="2591723"/>
            <a:ext cx="3984323" cy="26562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35360" y="6405618"/>
            <a:ext cx="83529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Merci aux contributeurs : Deborah 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FELLOUS, Erwin LAFFEACH, Othmane </a:t>
            </a: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KANOUNI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26328708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 CORPO">
      <a:dk1>
        <a:sysClr val="windowText" lastClr="000000"/>
      </a:dk1>
      <a:lt1>
        <a:sysClr val="window" lastClr="FFFFFF"/>
      </a:lt1>
      <a:dk2>
        <a:srgbClr val="990000"/>
      </a:dk2>
      <a:lt2>
        <a:srgbClr val="003366"/>
      </a:lt2>
      <a:accent1>
        <a:srgbClr val="990000"/>
      </a:accent1>
      <a:accent2>
        <a:srgbClr val="FF9900"/>
      </a:accent2>
      <a:accent3>
        <a:srgbClr val="003366"/>
      </a:accent3>
      <a:accent4>
        <a:srgbClr val="6A6969"/>
      </a:accent4>
      <a:accent5>
        <a:srgbClr val="A5A5A5"/>
      </a:accent5>
      <a:accent6>
        <a:srgbClr val="D8D8D8"/>
      </a:accent6>
      <a:hlink>
        <a:srgbClr val="000000"/>
      </a:hlink>
      <a:folHlink>
        <a:srgbClr val="00000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1178</TotalTime>
  <Words>57</Words>
  <Application>Microsoft Office PowerPoint</Application>
  <PresentationFormat>Grand écran</PresentationFormat>
  <Paragraphs>10</Paragraphs>
  <Slides>1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Agency FB</vt:lpstr>
      <vt:lpstr>Arial</vt:lpstr>
      <vt:lpstr>Calibri</vt:lpstr>
      <vt:lpstr>Georgia</vt:lpstr>
      <vt:lpstr>Tahoma</vt:lpstr>
      <vt:lpstr>Times New Roman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277</cp:revision>
  <dcterms:created xsi:type="dcterms:W3CDTF">2014-01-13T14:35:58Z</dcterms:created>
  <dcterms:modified xsi:type="dcterms:W3CDTF">2017-03-02T13:30:50Z</dcterms:modified>
</cp:coreProperties>
</file>