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94" r:id="rId2"/>
  </p:sldIdLst>
  <p:sldSz cx="12192000" cy="6858000"/>
  <p:notesSz cx="6858000" cy="9144000"/>
  <p:defaultTextStyle>
    <a:defPPr>
      <a:defRPr lang="fr-FR"/>
    </a:defPPr>
    <a:lvl1pPr marL="0" algn="l" defTabSz="783178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1pPr>
    <a:lvl2pPr marL="391589" algn="l" defTabSz="783178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2pPr>
    <a:lvl3pPr marL="783178" algn="l" defTabSz="783178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3pPr>
    <a:lvl4pPr marL="1174767" algn="l" defTabSz="783178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4pPr>
    <a:lvl5pPr marL="1566356" algn="l" defTabSz="783178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5pPr>
    <a:lvl6pPr marL="1957944" algn="l" defTabSz="783178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6pPr>
    <a:lvl7pPr marL="2349533" algn="l" defTabSz="783178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7pPr>
    <a:lvl8pPr marL="2741122" algn="l" defTabSz="783178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8pPr>
    <a:lvl9pPr marL="3132711" algn="l" defTabSz="783178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9386C"/>
    <a:srgbClr val="939281"/>
    <a:srgbClr val="B7212D"/>
    <a:srgbClr val="6F508D"/>
    <a:srgbClr val="A187BB"/>
    <a:srgbClr val="AAA190"/>
    <a:srgbClr val="003065"/>
    <a:srgbClr val="224158"/>
    <a:srgbClr val="A09784"/>
    <a:srgbClr val="9B9A8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750" autoAdjust="0"/>
    <p:restoredTop sz="89387" autoAdjust="0"/>
  </p:normalViewPr>
  <p:slideViewPr>
    <p:cSldViewPr>
      <p:cViewPr varScale="1">
        <p:scale>
          <a:sx n="78" d="100"/>
          <a:sy n="78" d="100"/>
        </p:scale>
        <p:origin x="912" y="90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910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A8F88B-4084-48FB-AE7C-94360E437D3F}" type="datetimeFigureOut">
              <a:rPr lang="fr-FR" smtClean="0"/>
              <a:pPr/>
              <a:t>03/03/2017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06C725-86FD-4131-9D13-081F8E80E38D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062794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783178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1pPr>
    <a:lvl2pPr marL="391589" algn="l" defTabSz="783178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2pPr>
    <a:lvl3pPr marL="783178" algn="l" defTabSz="783178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3pPr>
    <a:lvl4pPr marL="1174767" algn="l" defTabSz="783178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4pPr>
    <a:lvl5pPr marL="1566356" algn="l" defTabSz="783178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5pPr>
    <a:lvl6pPr marL="1957944" algn="l" defTabSz="783178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6pPr>
    <a:lvl7pPr marL="2349533" algn="l" defTabSz="783178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7pPr>
    <a:lvl8pPr marL="2741122" algn="l" defTabSz="783178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8pPr>
    <a:lvl9pPr marL="3132711" algn="l" defTabSz="783178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78317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06C725-86FD-4131-9D13-081F8E80E38D}" type="slidenum">
              <a:rPr lang="fr-FR" smtClean="0"/>
              <a:pPr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501157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+ visu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 advTm="4884">
    <p:wipe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 bwMode="white">
          <a:xfrm>
            <a:off x="8186159" y="6377901"/>
            <a:ext cx="2003069" cy="205737"/>
          </a:xfrm>
          <a:prstGeom prst="rect">
            <a:avLst/>
          </a:prstGeom>
        </p:spPr>
        <p:txBody>
          <a:bodyPr vert="horz" lIns="78318" tIns="39159" rIns="78318" bIns="39159" rtlCol="0" anchor="ctr"/>
          <a:lstStyle>
            <a:lvl1pPr algn="l">
              <a:defRPr sz="800" baseline="0">
                <a:solidFill>
                  <a:schemeClr val="bg1"/>
                </a:solidFill>
              </a:defRPr>
            </a:lvl1pPr>
          </a:lstStyle>
          <a:p>
            <a:r>
              <a:rPr lang="fr-FR" dirty="0" smtClean="0"/>
              <a:t>Date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 bwMode="white">
          <a:xfrm>
            <a:off x="4092931" y="6377901"/>
            <a:ext cx="3860800" cy="205737"/>
          </a:xfrm>
          <a:prstGeom prst="rect">
            <a:avLst/>
          </a:prstGeom>
        </p:spPr>
        <p:txBody>
          <a:bodyPr vert="horz" lIns="78318" tIns="39159" rIns="78318" bIns="39159" rtlCol="0" anchor="ctr"/>
          <a:lstStyle>
            <a:lvl1pPr algn="ctr">
              <a:defRPr sz="800">
                <a:solidFill>
                  <a:schemeClr val="bg1"/>
                </a:solidFill>
              </a:defRPr>
            </a:lvl1pPr>
          </a:lstStyle>
          <a:p>
            <a:r>
              <a:rPr lang="fr-FR" dirty="0" smtClean="0"/>
              <a:t>Titre de la présentation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 bwMode="gray">
          <a:xfrm>
            <a:off x="435151" y="6406657"/>
            <a:ext cx="870804" cy="17142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pPr algn="l"/>
            <a:fld id="{AE6AACB0-F5EC-4707-A90B-3CD78749B923}" type="slidenum">
              <a:rPr lang="fr-FR" smtClean="0"/>
              <a:pPr algn="l"/>
              <a:t>‹N°›</a:t>
            </a:fld>
            <a:endParaRPr lang="fr-FR" dirty="0"/>
          </a:p>
        </p:txBody>
      </p:sp>
      <p:sp>
        <p:nvSpPr>
          <p:cNvPr id="8" name="Rectangle 7"/>
          <p:cNvSpPr/>
          <p:nvPr userDrawn="1"/>
        </p:nvSpPr>
        <p:spPr>
          <a:xfrm>
            <a:off x="435402" y="6322287"/>
            <a:ext cx="11320441" cy="34285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523" tIns="36262" rIns="72523" bIns="36262" rtlCol="0" anchor="ctr"/>
          <a:lstStyle/>
          <a:p>
            <a:pPr algn="ctr"/>
            <a:endParaRPr lang="fr-FR" sz="1500"/>
          </a:p>
        </p:txBody>
      </p:sp>
      <p:pic>
        <p:nvPicPr>
          <p:cNvPr id="13" name="Picture 4"/>
          <p:cNvPicPr>
            <a:picLocks noChangeAspect="1" noChangeArrowheads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r="-39134"/>
          <a:stretch/>
        </p:blipFill>
        <p:spPr bwMode="auto">
          <a:xfrm>
            <a:off x="1" y="1"/>
            <a:ext cx="967689" cy="4464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" name="Image 8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43327" y="6492371"/>
            <a:ext cx="1320337" cy="19908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</p:sldLayoutIdLst>
  <p:transition spd="slow" advTm="4884">
    <p:wipe/>
  </p:transition>
  <p:timing>
    <p:tnLst>
      <p:par>
        <p:cTn id="1" dur="indefinite" restart="never" nodeType="tmRoot"/>
      </p:par>
    </p:tnLst>
  </p:timing>
  <p:hf hdr="0"/>
  <p:txStyles>
    <p:titleStyle>
      <a:lvl1pPr algn="l" defTabSz="783178" rtl="0" eaLnBrk="1" latinLnBrk="0" hangingPunct="1">
        <a:lnSpc>
          <a:spcPts val="2617"/>
        </a:lnSpc>
        <a:spcBef>
          <a:spcPct val="0"/>
        </a:spcBef>
        <a:buNone/>
        <a:defRPr sz="19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783178" rtl="0" eaLnBrk="1" latinLnBrk="0" hangingPunct="1">
        <a:lnSpc>
          <a:spcPts val="1586"/>
        </a:lnSpc>
        <a:spcBef>
          <a:spcPts val="0"/>
        </a:spcBef>
        <a:spcAft>
          <a:spcPts val="159"/>
        </a:spcAft>
        <a:buFont typeface="Arial" pitchFamily="34" charset="0"/>
        <a:buNone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356905" indent="-142276" algn="l" defTabSz="783178" rtl="0" eaLnBrk="1" latinLnBrk="0" hangingPunct="1">
        <a:lnSpc>
          <a:spcPts val="1745"/>
        </a:lnSpc>
        <a:spcBef>
          <a:spcPts val="0"/>
        </a:spcBef>
        <a:buFont typeface="Wingdings" pitchFamily="2" charset="2"/>
        <a:buChar char="§"/>
        <a:defRPr sz="1400" kern="1200">
          <a:solidFill>
            <a:schemeClr val="accent4"/>
          </a:solidFill>
          <a:latin typeface="+mn-lt"/>
          <a:ea typeface="+mn-ea"/>
          <a:cs typeface="+mn-cs"/>
        </a:defRPr>
      </a:lvl2pPr>
      <a:lvl3pPr marL="642430" indent="-80581" algn="l" defTabSz="783178" rtl="0" eaLnBrk="1" latinLnBrk="0" hangingPunct="1">
        <a:lnSpc>
          <a:spcPts val="1983"/>
        </a:lnSpc>
        <a:spcBef>
          <a:spcPts val="0"/>
        </a:spcBef>
        <a:buClr>
          <a:schemeClr val="accent3"/>
        </a:buClr>
        <a:buFont typeface="Tahoma" pitchFamily="34" charset="0"/>
        <a:buChar char="-"/>
        <a:defRPr sz="1200" kern="1200">
          <a:solidFill>
            <a:schemeClr val="accent3"/>
          </a:solidFill>
          <a:latin typeface="+mn-lt"/>
          <a:ea typeface="+mn-ea"/>
          <a:cs typeface="+mn-cs"/>
        </a:defRPr>
      </a:lvl3pPr>
      <a:lvl4pPr marL="899402" indent="-109541" algn="l" defTabSz="783178" rtl="0" eaLnBrk="1" latinLnBrk="0" hangingPunct="1">
        <a:lnSpc>
          <a:spcPts val="1745"/>
        </a:lnSpc>
        <a:spcBef>
          <a:spcPts val="0"/>
        </a:spcBef>
        <a:buClr>
          <a:schemeClr val="accent2"/>
        </a:buClr>
        <a:buFont typeface="Arial" pitchFamily="34" charset="0"/>
        <a:buChar char="-"/>
        <a:defRPr sz="1000" kern="1200">
          <a:solidFill>
            <a:schemeClr val="accent2"/>
          </a:solidFill>
          <a:latin typeface="+mn-lt"/>
          <a:ea typeface="+mn-ea"/>
          <a:cs typeface="+mn-cs"/>
        </a:defRPr>
      </a:lvl4pPr>
      <a:lvl5pPr marL="999335" indent="0" algn="l" defTabSz="783178" rtl="0" eaLnBrk="1" latinLnBrk="0" hangingPunct="1">
        <a:lnSpc>
          <a:spcPts val="1745"/>
        </a:lnSpc>
        <a:spcBef>
          <a:spcPts val="0"/>
        </a:spcBef>
        <a:buClr>
          <a:schemeClr val="accent2"/>
        </a:buClr>
        <a:buFont typeface="Arial" pitchFamily="34" charset="0"/>
        <a:buNone/>
        <a:defRPr sz="8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2153739" indent="-195794" algn="l" defTabSz="783178" rtl="0" eaLnBrk="1" latinLnBrk="0" hangingPunct="1">
        <a:spcBef>
          <a:spcPct val="20000"/>
        </a:spcBef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545328" indent="-195794" algn="l" defTabSz="783178" rtl="0" eaLnBrk="1" latinLnBrk="0" hangingPunct="1">
        <a:spcBef>
          <a:spcPct val="20000"/>
        </a:spcBef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2936916" indent="-195794" algn="l" defTabSz="783178" rtl="0" eaLnBrk="1" latinLnBrk="0" hangingPunct="1">
        <a:spcBef>
          <a:spcPct val="20000"/>
        </a:spcBef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328505" indent="-195794" algn="l" defTabSz="783178" rtl="0" eaLnBrk="1" latinLnBrk="0" hangingPunct="1">
        <a:spcBef>
          <a:spcPct val="20000"/>
        </a:spcBef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783178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391589" algn="l" defTabSz="783178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783178" algn="l" defTabSz="783178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174767" algn="l" defTabSz="783178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66356" algn="l" defTabSz="783178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957944" algn="l" defTabSz="783178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349533" algn="l" defTabSz="783178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741122" algn="l" defTabSz="783178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3132711" algn="l" defTabSz="783178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jpe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Picture 2" descr="http://fre.mazars.com/var/mazars/storage/images/media/global-contents/web-image-bank/corporate/news-2/news-2-1086x202/19052384-2-eng-GB/News-2-1086x202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6289"/>
          <a:stretch/>
        </p:blipFill>
        <p:spPr bwMode="auto">
          <a:xfrm>
            <a:off x="0" y="439407"/>
            <a:ext cx="12192000" cy="144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" name="Rectangle 23"/>
          <p:cNvSpPr/>
          <p:nvPr/>
        </p:nvSpPr>
        <p:spPr>
          <a:xfrm>
            <a:off x="0" y="429696"/>
            <a:ext cx="12192000" cy="1444817"/>
          </a:xfrm>
          <a:prstGeom prst="rect">
            <a:avLst/>
          </a:prstGeom>
          <a:solidFill>
            <a:srgbClr val="49386C">
              <a:alpha val="67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ZoneTexte 4"/>
          <p:cNvSpPr txBox="1"/>
          <p:nvPr/>
        </p:nvSpPr>
        <p:spPr>
          <a:xfrm>
            <a:off x="839415" y="4511208"/>
            <a:ext cx="1022513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dirty="0" smtClean="0"/>
              <a:t>pour </a:t>
            </a:r>
            <a:r>
              <a:rPr lang="fr-FR" sz="2000" dirty="0"/>
              <a:t>la </a:t>
            </a:r>
            <a:r>
              <a:rPr lang="fr-FR" sz="2000" b="1" dirty="0">
                <a:solidFill>
                  <a:srgbClr val="49386C"/>
                </a:solidFill>
              </a:rPr>
              <a:t>réalisation du diagnostic avant mise en production </a:t>
            </a:r>
            <a:endParaRPr lang="fr-FR" sz="2000" b="1" dirty="0" smtClean="0">
              <a:solidFill>
                <a:srgbClr val="49386C"/>
              </a:solidFill>
            </a:endParaRPr>
          </a:p>
          <a:p>
            <a:pPr algn="ctr">
              <a:lnSpc>
                <a:spcPct val="150000"/>
              </a:lnSpc>
            </a:pPr>
            <a:r>
              <a:rPr lang="fr-FR" sz="2000" dirty="0" smtClean="0"/>
              <a:t>d’un </a:t>
            </a:r>
            <a:r>
              <a:rPr lang="fr-FR" sz="2000" dirty="0"/>
              <a:t>projet informatique stratégique.</a:t>
            </a:r>
            <a:endParaRPr lang="fr-FR" sz="2400" dirty="0"/>
          </a:p>
        </p:txBody>
      </p:sp>
      <p:sp>
        <p:nvSpPr>
          <p:cNvPr id="17" name="ZoneTexte 16"/>
          <p:cNvSpPr txBox="1"/>
          <p:nvPr/>
        </p:nvSpPr>
        <p:spPr>
          <a:xfrm>
            <a:off x="407368" y="5986155"/>
            <a:ext cx="9990763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6F508D"/>
                </a:solidFill>
              </a:rPr>
              <a:t>Contacts </a:t>
            </a:r>
            <a:r>
              <a:rPr lang="fr-FR" b="1" dirty="0" smtClean="0">
                <a:solidFill>
                  <a:srgbClr val="224158"/>
                </a:solidFill>
              </a:rPr>
              <a:t>: </a:t>
            </a:r>
            <a:r>
              <a:rPr lang="fr-FR" dirty="0"/>
              <a:t>Véronique BEAUPERE, Pierre MASIERI, Jérôme HUBER et Matthieu DUPONCHEL</a:t>
            </a:r>
          </a:p>
        </p:txBody>
      </p:sp>
      <p:grpSp>
        <p:nvGrpSpPr>
          <p:cNvPr id="8" name="Groupe 7"/>
          <p:cNvGrpSpPr/>
          <p:nvPr/>
        </p:nvGrpSpPr>
        <p:grpSpPr>
          <a:xfrm>
            <a:off x="0" y="1"/>
            <a:ext cx="12192000" cy="437901"/>
            <a:chOff x="0" y="0"/>
            <a:chExt cx="9144000" cy="437901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9144000" cy="147918"/>
            </a:xfrm>
            <a:prstGeom prst="rect">
              <a:avLst/>
            </a:prstGeom>
            <a:solidFill>
              <a:srgbClr val="6F508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0" y="145967"/>
              <a:ext cx="9144000" cy="147918"/>
            </a:xfrm>
            <a:prstGeom prst="rect">
              <a:avLst/>
            </a:prstGeom>
            <a:solidFill>
              <a:srgbClr val="B7212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0" y="289983"/>
              <a:ext cx="9144000" cy="147918"/>
            </a:xfrm>
            <a:prstGeom prst="rect">
              <a:avLst/>
            </a:prstGeom>
            <a:solidFill>
              <a:srgbClr val="AAA19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9" name="Rectangle 8"/>
          <p:cNvSpPr/>
          <p:nvPr/>
        </p:nvSpPr>
        <p:spPr>
          <a:xfrm>
            <a:off x="1226440" y="730362"/>
            <a:ext cx="4104456" cy="79208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4000" b="1" dirty="0">
                <a:latin typeface="Arial Narrow" panose="020B0606020202030204" pitchFamily="34" charset="0"/>
              </a:rPr>
              <a:t>GAIN DE MISSION</a:t>
            </a:r>
          </a:p>
        </p:txBody>
      </p:sp>
      <p:sp>
        <p:nvSpPr>
          <p:cNvPr id="18" name="Parallélogramme 17"/>
          <p:cNvSpPr/>
          <p:nvPr/>
        </p:nvSpPr>
        <p:spPr>
          <a:xfrm>
            <a:off x="8221612" y="435635"/>
            <a:ext cx="2279336" cy="797544"/>
          </a:xfrm>
          <a:prstGeom prst="parallelogram">
            <a:avLst/>
          </a:prstGeom>
          <a:solidFill>
            <a:srgbClr val="C0000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0" tIns="0" rIns="0" bIns="0" rtlCol="0" anchor="ctr"/>
          <a:lstStyle/>
          <a:p>
            <a:pPr algn="ctr">
              <a:lnSpc>
                <a:spcPct val="150000"/>
              </a:lnSpc>
            </a:pPr>
            <a:r>
              <a:rPr lang="fr-FR" sz="1800" b="1" dirty="0" smtClean="0"/>
              <a:t>Service Financiers</a:t>
            </a:r>
            <a:endParaRPr lang="fr-FR" sz="1800" b="1" dirty="0"/>
          </a:p>
        </p:txBody>
      </p:sp>
      <p:sp>
        <p:nvSpPr>
          <p:cNvPr id="3" name="Triangle isocèle 2"/>
          <p:cNvSpPr/>
          <p:nvPr/>
        </p:nvSpPr>
        <p:spPr>
          <a:xfrm rot="3600000">
            <a:off x="10215778" y="1437465"/>
            <a:ext cx="159237" cy="127319"/>
          </a:xfrm>
          <a:prstGeom prst="triangle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" name="Parallélogramme 18"/>
          <p:cNvSpPr/>
          <p:nvPr/>
        </p:nvSpPr>
        <p:spPr>
          <a:xfrm>
            <a:off x="10363161" y="435635"/>
            <a:ext cx="1690812" cy="797544"/>
          </a:xfrm>
          <a:prstGeom prst="parallelogram">
            <a:avLst/>
          </a:prstGeom>
          <a:solidFill>
            <a:srgbClr val="6F508D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0" tIns="0" rIns="0" bIns="0" rtlCol="0" anchor="ctr"/>
          <a:lstStyle/>
          <a:p>
            <a:pPr algn="ctr">
              <a:lnSpc>
                <a:spcPct val="150000"/>
              </a:lnSpc>
            </a:pPr>
            <a:r>
              <a:rPr lang="fr-FR" sz="1800" b="1" dirty="0" smtClean="0"/>
              <a:t>AUDIT</a:t>
            </a:r>
            <a:endParaRPr lang="fr-FR" sz="1800" b="1" dirty="0"/>
          </a:p>
        </p:txBody>
      </p:sp>
      <p:pic>
        <p:nvPicPr>
          <p:cNvPr id="1026" name="Picture 2" descr="Résultat de recherche d'images pour &quot;oddo et compagnie&quot;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6765" y="2705072"/>
            <a:ext cx="1710437" cy="17104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0" y="2132856"/>
            <a:ext cx="121920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2000" dirty="0"/>
              <a:t>Une collaboration gagnante entre </a:t>
            </a:r>
            <a:r>
              <a:rPr lang="fr-FR" sz="2000" b="1" dirty="0"/>
              <a:t>l'audit, l'audit IT et </a:t>
            </a:r>
            <a:r>
              <a:rPr lang="fr-FR" sz="2000" b="1" dirty="0" smtClean="0"/>
              <a:t>Mazars </a:t>
            </a:r>
            <a:r>
              <a:rPr lang="fr-FR" sz="2000" b="1" dirty="0" err="1" smtClean="0"/>
              <a:t>Advese</a:t>
            </a:r>
            <a:r>
              <a:rPr lang="fr-FR" sz="2000" b="1" dirty="0" smtClean="0"/>
              <a:t> </a:t>
            </a:r>
            <a:r>
              <a:rPr lang="fr-FR" sz="2000" dirty="0"/>
              <a:t>retenue </a:t>
            </a:r>
            <a:r>
              <a:rPr lang="fr-FR" sz="2000" dirty="0" smtClean="0"/>
              <a:t>par : </a:t>
            </a:r>
            <a:endParaRPr lang="fr-FR" dirty="0"/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35448" y="6456564"/>
            <a:ext cx="1189374" cy="356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5445212"/>
      </p:ext>
    </p:extLst>
  </p:cSld>
  <p:clrMapOvr>
    <a:masterClrMapping/>
  </p:clrMapOvr>
  <p:transition spd="slow" advTm="4884">
    <p:wip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asque_affichage_dynamique">
  <a:themeElements>
    <a:clrScheme name="Mazars">
      <a:dk1>
        <a:sysClr val="windowText" lastClr="000000"/>
      </a:dk1>
      <a:lt1>
        <a:srgbClr val="FFFFFF"/>
      </a:lt1>
      <a:dk2>
        <a:srgbClr val="7F7F7F"/>
      </a:dk2>
      <a:lt2>
        <a:srgbClr val="FFFFFF"/>
      </a:lt2>
      <a:accent1>
        <a:srgbClr val="003366"/>
      </a:accent1>
      <a:accent2>
        <a:srgbClr val="990000"/>
      </a:accent2>
      <a:accent3>
        <a:srgbClr val="FF9900"/>
      </a:accent3>
      <a:accent4>
        <a:srgbClr val="7F7F7F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MAZARS CORPO">
      <a:majorFont>
        <a:latin typeface="Georgi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Masque_affichage_dynamique</Template>
  <TotalTime>2425</TotalTime>
  <Words>48</Words>
  <Application>Microsoft Office PowerPoint</Application>
  <PresentationFormat>Grand écran</PresentationFormat>
  <Paragraphs>8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8" baseType="lpstr">
      <vt:lpstr>Arial</vt:lpstr>
      <vt:lpstr>Arial Narrow</vt:lpstr>
      <vt:lpstr>Calibri</vt:lpstr>
      <vt:lpstr>Georgia</vt:lpstr>
      <vt:lpstr>Tahoma</vt:lpstr>
      <vt:lpstr>Wingdings</vt:lpstr>
      <vt:lpstr>Masque_affichage_dynamique</vt:lpstr>
      <vt:lpstr>Présentation PowerPoint</vt:lpstr>
    </vt:vector>
  </TitlesOfParts>
  <Company>Mazars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TITRE SUR UNE LIGNE</dc:title>
  <dc:creator>ARNAULT Caroline</dc:creator>
  <cp:lastModifiedBy>BAUDOUIN Alison</cp:lastModifiedBy>
  <cp:revision>373</cp:revision>
  <dcterms:created xsi:type="dcterms:W3CDTF">2014-01-13T14:35:58Z</dcterms:created>
  <dcterms:modified xsi:type="dcterms:W3CDTF">2017-03-03T07:53:06Z</dcterms:modified>
</cp:coreProperties>
</file>