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12192000" cy="6858000"/>
  <p:notesSz cx="6858000" cy="9144000"/>
  <p:defaultTextStyle>
    <a:defPPr>
      <a:defRPr lang="fr-FR"/>
    </a:defPPr>
    <a:lvl1pPr marL="0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508D"/>
    <a:srgbClr val="B70000"/>
    <a:srgbClr val="990000"/>
    <a:srgbClr val="AA9C8F"/>
    <a:srgbClr val="B2B2B2"/>
    <a:srgbClr val="FF9900"/>
    <a:srgbClr val="95602B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8432" autoAdjust="0"/>
  </p:normalViewPr>
  <p:slideViewPr>
    <p:cSldViewPr>
      <p:cViewPr varScale="1">
        <p:scale>
          <a:sx n="78" d="100"/>
          <a:sy n="78" d="100"/>
        </p:scale>
        <p:origin x="73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8F88B-4084-48FB-AE7C-94360E437D3F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6C725-86FD-4131-9D13-081F8E80E3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279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4884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white">
          <a:xfrm>
            <a:off x="8186159" y="6377901"/>
            <a:ext cx="2003069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l"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white">
          <a:xfrm>
            <a:off x="4092931" y="6377901"/>
            <a:ext cx="3860800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435151" y="6406657"/>
            <a:ext cx="870804" cy="17142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35402" y="6322287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393"/>
          <a:stretch/>
        </p:blipFill>
        <p:spPr bwMode="auto">
          <a:xfrm>
            <a:off x="0" y="1"/>
            <a:ext cx="12192000" cy="446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spd="slow" advTm="4884">
    <p:wipe/>
  </p:transition>
  <p:timing>
    <p:tnLst>
      <p:par>
        <p:cTn id="1" dur="indefinite" restart="never" nodeType="tmRoot"/>
      </p:par>
    </p:tnLst>
  </p:timing>
  <p:hf hdr="0"/>
  <p:txStyles>
    <p:titleStyle>
      <a:lvl1pPr algn="l" defTabSz="783178" rtl="0" eaLnBrk="1" latinLnBrk="0" hangingPunct="1">
        <a:lnSpc>
          <a:spcPts val="2617"/>
        </a:lnSpc>
        <a:spcBef>
          <a:spcPct val="0"/>
        </a:spcBef>
        <a:buNone/>
        <a:defRPr sz="19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83178" rtl="0" eaLnBrk="1" latinLnBrk="0" hangingPunct="1">
        <a:lnSpc>
          <a:spcPts val="1586"/>
        </a:lnSpc>
        <a:spcBef>
          <a:spcPts val="0"/>
        </a:spcBef>
        <a:spcAft>
          <a:spcPts val="159"/>
        </a:spcAft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6905" indent="-142276" algn="l" defTabSz="783178" rtl="0" eaLnBrk="1" latinLnBrk="0" hangingPunct="1">
        <a:lnSpc>
          <a:spcPts val="1745"/>
        </a:lnSpc>
        <a:spcBef>
          <a:spcPts val="0"/>
        </a:spcBef>
        <a:buFont typeface="Wingdings" pitchFamily="2" charset="2"/>
        <a:buChar char="§"/>
        <a:defRPr sz="1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642430" indent="-80581" algn="l" defTabSz="783178" rtl="0" eaLnBrk="1" latinLnBrk="0" hangingPunct="1">
        <a:lnSpc>
          <a:spcPts val="1983"/>
        </a:lnSpc>
        <a:spcBef>
          <a:spcPts val="0"/>
        </a:spcBef>
        <a:buClr>
          <a:schemeClr val="accent3"/>
        </a:buClr>
        <a:buFont typeface="Tahoma" pitchFamily="34" charset="0"/>
        <a:buChar char="-"/>
        <a:defRPr sz="12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899402" indent="-109541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Char char="-"/>
        <a:defRPr sz="1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999335" indent="0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None/>
        <a:defRPr sz="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153739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5328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6916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28505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589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178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4767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6356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7944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9533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1122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2711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" descr="Contrats de location, IFRS 16, IASB, bailleurs, locataires, norme comptable, IFRS 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" t="8135" r="-202" b="17443"/>
          <a:stretch/>
        </p:blipFill>
        <p:spPr bwMode="auto">
          <a:xfrm>
            <a:off x="-1" y="441117"/>
            <a:ext cx="12191999" cy="169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arallélogramme 3"/>
          <p:cNvSpPr/>
          <p:nvPr/>
        </p:nvSpPr>
        <p:spPr>
          <a:xfrm>
            <a:off x="9966522" y="425697"/>
            <a:ext cx="2250158" cy="719283"/>
          </a:xfrm>
          <a:prstGeom prst="parallelogram">
            <a:avLst>
              <a:gd name="adj" fmla="val 35758"/>
            </a:avLst>
          </a:prstGeom>
          <a:solidFill>
            <a:srgbClr val="6F50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/>
              <a:t>Immobilier</a:t>
            </a:r>
            <a:endParaRPr lang="fr-FR" sz="1800" b="1" dirty="0"/>
          </a:p>
        </p:txBody>
      </p:sp>
      <p:sp>
        <p:nvSpPr>
          <p:cNvPr id="21" name="Parallélogramme 20"/>
          <p:cNvSpPr/>
          <p:nvPr/>
        </p:nvSpPr>
        <p:spPr>
          <a:xfrm>
            <a:off x="8087833" y="425697"/>
            <a:ext cx="2149046" cy="719283"/>
          </a:xfrm>
          <a:prstGeom prst="parallelogram">
            <a:avLst>
              <a:gd name="adj" fmla="val 35758"/>
            </a:avLst>
          </a:prstGeom>
          <a:solidFill>
            <a:srgbClr val="B7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/>
              <a:t>Événement</a:t>
            </a:r>
            <a:endParaRPr lang="fr-FR" sz="1800" b="1" dirty="0"/>
          </a:p>
        </p:txBody>
      </p:sp>
      <p:sp>
        <p:nvSpPr>
          <p:cNvPr id="18" name="Rectangle 17"/>
          <p:cNvSpPr/>
          <p:nvPr/>
        </p:nvSpPr>
        <p:spPr>
          <a:xfrm>
            <a:off x="0" y="2286498"/>
            <a:ext cx="1219199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1800" b="1" dirty="0" smtClean="0"/>
              <a:t>Mazars a organisé le 28 février dernier en partenariat avec le </a:t>
            </a:r>
            <a:r>
              <a:rPr lang="fr-FR" sz="1800" b="1" dirty="0"/>
              <a:t>cabinet Simon </a:t>
            </a:r>
            <a:r>
              <a:rPr lang="fr-FR" sz="1800" b="1" dirty="0" smtClean="0"/>
              <a:t>Associés</a:t>
            </a:r>
          </a:p>
          <a:p>
            <a:pPr algn="ctr" fontAlgn="base">
              <a:lnSpc>
                <a:spcPct val="150000"/>
              </a:lnSpc>
            </a:pPr>
            <a:r>
              <a:rPr lang="fr-FR" sz="1800" b="1" dirty="0"/>
              <a:t>et l’éditeur </a:t>
            </a:r>
            <a:r>
              <a:rPr lang="fr-FR" sz="1800" b="1" dirty="0" err="1"/>
              <a:t>Synergee</a:t>
            </a:r>
            <a:r>
              <a:rPr lang="fr-FR" sz="1800" b="1" dirty="0"/>
              <a:t> une conférence </a:t>
            </a:r>
            <a:r>
              <a:rPr lang="fr-FR" sz="1800" b="1" dirty="0" smtClean="0"/>
              <a:t>sur </a:t>
            </a:r>
            <a:r>
              <a:rPr lang="fr-FR" sz="1800" b="1" dirty="0"/>
              <a:t>le thème : </a:t>
            </a:r>
            <a:endParaRPr lang="fr-FR" sz="1800" b="1" dirty="0" smtClean="0"/>
          </a:p>
          <a:p>
            <a:pPr algn="ctr" fontAlgn="base">
              <a:lnSpc>
                <a:spcPct val="150000"/>
              </a:lnSpc>
            </a:pPr>
            <a:r>
              <a:rPr lang="fr-FR" sz="1800" b="1" dirty="0" smtClean="0">
                <a:solidFill>
                  <a:srgbClr val="6F50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</a:t>
            </a:r>
            <a:r>
              <a:rPr lang="fr-FR" sz="1800" b="1" dirty="0">
                <a:solidFill>
                  <a:srgbClr val="6F50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baux </a:t>
            </a:r>
            <a:r>
              <a:rPr lang="fr-FR" sz="1800" b="1" dirty="0" smtClean="0">
                <a:solidFill>
                  <a:srgbClr val="6F50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commerciaux, </a:t>
            </a:r>
            <a:r>
              <a:rPr lang="fr-FR" sz="1800" b="1" dirty="0">
                <a:solidFill>
                  <a:srgbClr val="6F50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sur l’évolution du loyer </a:t>
            </a:r>
            <a:r>
              <a:rPr lang="fr-FR" sz="1800" b="1" dirty="0" smtClean="0">
                <a:solidFill>
                  <a:srgbClr val="6F50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FR" sz="1800" b="1" dirty="0">
                <a:solidFill>
                  <a:srgbClr val="6F50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processus du renouvellement de bail.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980" y="6447517"/>
            <a:ext cx="12191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Pour en </a:t>
            </a:r>
            <a:r>
              <a:rPr lang="fr-FR" sz="1200" b="1" dirty="0"/>
              <a:t>savoir plus </a:t>
            </a:r>
            <a:r>
              <a:rPr lang="fr-FR" sz="1200" b="1" dirty="0" smtClean="0"/>
              <a:t>: mazars.fr | Rubrique Immobilier &amp; BTP</a:t>
            </a:r>
            <a:endParaRPr lang="fr-FR" sz="1200" b="1" dirty="0"/>
          </a:p>
        </p:txBody>
      </p:sp>
      <p:sp>
        <p:nvSpPr>
          <p:cNvPr id="3" name="Rectangle 2"/>
          <p:cNvSpPr/>
          <p:nvPr/>
        </p:nvSpPr>
        <p:spPr>
          <a:xfrm>
            <a:off x="793337" y="5274576"/>
            <a:ext cx="2880321" cy="1021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fr-FR" sz="14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Olivier </a:t>
            </a:r>
            <a:r>
              <a:rPr lang="fr-FR" sz="1400" b="1" dirty="0">
                <a:solidFill>
                  <a:srgbClr val="333333"/>
                </a:solidFill>
                <a:latin typeface="arial" panose="020B0604020202020204" pitchFamily="34" charset="0"/>
              </a:rPr>
              <a:t>THIREAU</a:t>
            </a:r>
            <a:r>
              <a:rPr lang="fr-FR" sz="1400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fr-FR" sz="1400" dirty="0" smtClean="0">
                <a:solidFill>
                  <a:srgbClr val="333333"/>
                </a:solidFill>
                <a:latin typeface="arial" panose="020B0604020202020204" pitchFamily="34" charset="0"/>
              </a:rPr>
              <a:t>Associé, </a:t>
            </a:r>
          </a:p>
          <a:p>
            <a:pPr algn="ctr" fontAlgn="base">
              <a:lnSpc>
                <a:spcPct val="150000"/>
              </a:lnSpc>
            </a:pPr>
            <a:r>
              <a:rPr lang="fr-FR" sz="1400" dirty="0" smtClean="0">
                <a:solidFill>
                  <a:srgbClr val="333333"/>
                </a:solidFill>
                <a:latin typeface="arial" panose="020B0604020202020204" pitchFamily="34" charset="0"/>
              </a:rPr>
              <a:t>est intervenu sur l’impact </a:t>
            </a:r>
            <a:br>
              <a:rPr lang="fr-FR" sz="1400" dirty="0" smtClean="0">
                <a:solidFill>
                  <a:srgbClr val="333333"/>
                </a:solidFill>
                <a:latin typeface="arial" panose="020B0604020202020204" pitchFamily="34" charset="0"/>
              </a:rPr>
            </a:br>
            <a:r>
              <a:rPr lang="fr-FR" sz="1400" dirty="0" smtClean="0">
                <a:solidFill>
                  <a:srgbClr val="333333"/>
                </a:solidFill>
                <a:latin typeface="arial" panose="020B0604020202020204" pitchFamily="34" charset="0"/>
              </a:rPr>
              <a:t>de la nouvelle norme IFRS 16</a:t>
            </a:r>
            <a:endParaRPr lang="fr-FR" sz="14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1" name="Image 30"/>
          <p:cNvPicPr>
            <a:picLocks noChangeAspect="1"/>
          </p:cNvPicPr>
          <p:nvPr/>
        </p:nvPicPr>
        <p:blipFill rotWithShape="1">
          <a:blip r:embed="rId3"/>
          <a:srcRect l="25113" r="21296"/>
          <a:stretch/>
        </p:blipFill>
        <p:spPr>
          <a:xfrm>
            <a:off x="1487488" y="3988026"/>
            <a:ext cx="1492021" cy="1210458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512034" y="4242375"/>
            <a:ext cx="244827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C00000"/>
                </a:solidFill>
              </a:rPr>
              <a:t>+ de 225 </a:t>
            </a:r>
            <a:br>
              <a:rPr lang="fr-FR" sz="3600" b="1" dirty="0" smtClean="0">
                <a:solidFill>
                  <a:srgbClr val="C00000"/>
                </a:solidFill>
              </a:rPr>
            </a:br>
            <a:r>
              <a:rPr lang="fr-FR" sz="2800" b="1" dirty="0" smtClean="0"/>
              <a:t>personnes </a:t>
            </a:r>
          </a:p>
          <a:p>
            <a:pPr algn="ctr"/>
            <a:r>
              <a:rPr lang="fr-FR" sz="2800" b="1" dirty="0" smtClean="0"/>
              <a:t>présentes</a:t>
            </a:r>
            <a:endParaRPr lang="fr-FR" sz="2800" b="1" dirty="0"/>
          </a:p>
        </p:txBody>
      </p:sp>
      <p:pic>
        <p:nvPicPr>
          <p:cNvPr id="1026" name="Image 2" descr="image00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36"/>
          <a:stretch/>
        </p:blipFill>
        <p:spPr bwMode="auto">
          <a:xfrm>
            <a:off x="7982822" y="3700214"/>
            <a:ext cx="3729802" cy="245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 12" descr="logo_titre.jpg"/>
          <p:cNvPicPr>
            <a:picLocks noChangeAspect="1"/>
          </p:cNvPicPr>
          <p:nvPr/>
        </p:nvPicPr>
        <p:blipFill rotWithShape="1">
          <a:blip r:embed="rId5" cstate="print"/>
          <a:srcRect t="19734" b="34019"/>
          <a:stretch/>
        </p:blipFill>
        <p:spPr>
          <a:xfrm>
            <a:off x="9966522" y="6471378"/>
            <a:ext cx="1991719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7152"/>
      </p:ext>
    </p:extLst>
  </p:cSld>
  <p:clrMapOvr>
    <a:masterClrMapping/>
  </p:clrMapOvr>
  <p:transition spd="slow" advTm="4884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que_affichage_dynamique">
  <a:themeElements>
    <a:clrScheme name="MAZARS CORPO">
      <a:dk1>
        <a:sysClr val="windowText" lastClr="000000"/>
      </a:dk1>
      <a:lt1>
        <a:sysClr val="window" lastClr="FFFFFF"/>
      </a:lt1>
      <a:dk2>
        <a:srgbClr val="990000"/>
      </a:dk2>
      <a:lt2>
        <a:srgbClr val="003366"/>
      </a:lt2>
      <a:accent1>
        <a:srgbClr val="990000"/>
      </a:accent1>
      <a:accent2>
        <a:srgbClr val="FF9900"/>
      </a:accent2>
      <a:accent3>
        <a:srgbClr val="003366"/>
      </a:accent3>
      <a:accent4>
        <a:srgbClr val="6A6969"/>
      </a:accent4>
      <a:accent5>
        <a:srgbClr val="A5A5A5"/>
      </a:accent5>
      <a:accent6>
        <a:srgbClr val="D8D8D8"/>
      </a:accent6>
      <a:hlink>
        <a:srgbClr val="000000"/>
      </a:hlink>
      <a:folHlink>
        <a:srgbClr val="000000"/>
      </a:folHlink>
    </a:clrScheme>
    <a:fontScheme name="MAZARS CORPO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Masque_affichage_dynamique</Template>
  <TotalTime>1628</TotalTime>
  <Words>66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</vt:lpstr>
      <vt:lpstr>Calibri</vt:lpstr>
      <vt:lpstr>Georgia</vt:lpstr>
      <vt:lpstr>Tahoma</vt:lpstr>
      <vt:lpstr>Wingdings</vt:lpstr>
      <vt:lpstr>Masque_affichage_dynamique</vt:lpstr>
      <vt:lpstr>Présentation PowerPoint</vt:lpstr>
    </vt:vector>
  </TitlesOfParts>
  <Company>Mazars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SUR UNE LIGNE</dc:title>
  <dc:creator>ARNAULT Caroline</dc:creator>
  <cp:lastModifiedBy>BAUDOUIN Alison</cp:lastModifiedBy>
  <cp:revision>313</cp:revision>
  <cp:lastPrinted>2017-02-24T07:58:50Z</cp:lastPrinted>
  <dcterms:created xsi:type="dcterms:W3CDTF">2014-01-13T14:35:58Z</dcterms:created>
  <dcterms:modified xsi:type="dcterms:W3CDTF">2017-03-03T07:48:08Z</dcterms:modified>
</cp:coreProperties>
</file>